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7772400" cy="10058400"/>
  <p:notesSz cx="6858000" cy="9144000"/>
  <p:embeddedFontLst>
    <p:embeddedFont>
      <p:font typeface="Abril Fatface" panose="020B0604020202020204" charset="0"/>
      <p:regular r:id="rId4"/>
    </p:embeddedFont>
    <p:embeddedFont>
      <p:font typeface="Univers Bold" panose="020B0604020202020204" charset="0"/>
      <p:regular r:id="rId5"/>
    </p:embeddedFont>
    <p:embeddedFont>
      <p:font typeface="Barlow Condensed" panose="020B0604020202020204" charset="0"/>
      <p:regular r:id="rId6"/>
    </p:embeddedFont>
    <p:embeddedFont>
      <p:font typeface="Calibri" panose="020F0502020204030204" pitchFamily="34" charset="0"/>
      <p:regular r:id="rId7"/>
      <p:bold r:id="rId8"/>
      <p:italic r:id="rId9"/>
      <p:boldItalic r:id="rId10"/>
    </p:embeddedFont>
    <p:embeddedFont>
      <p:font typeface="Barlow Condensed Semi-Bold" panose="020B0604020202020204" charset="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0" d="100"/>
          <a:sy n="50" d="100"/>
        </p:scale>
        <p:origin x="235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mailto:darby.karen@swcdcinc.org" TargetMode="External"/><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4.svg"/><Relationship Id="rId10" Type="http://schemas.openxmlformats.org/officeDocument/2006/relationships/hyperlink" Target="https://reg.learningstream.com/view/cal0.aspx?ek=&amp;ref=&amp;aa=&amp;sid1=&amp;sid2=&amp;as=42&amp;wp=326&amp;tz=&amp;ms=&amp;nav=&amp;cc=&amp;cat1=&amp;cat2=&amp;cat3=&amp;aid=SWCDC&amp;rf=&amp;pn=" TargetMode="External"/><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9.jpe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jpe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4.svg"/><Relationship Id="rId10" Type="http://schemas.openxmlformats.org/officeDocument/2006/relationships/hyperlink" Target="https://reg.learningstream.com/view/cal0.aspx?ek=&amp;ref=&amp;aa=&amp;sid1=&amp;sid2=&amp;as=42&amp;wp=326&amp;tz=&amp;ms=&amp;nav=&amp;cc=&amp;cat1=&amp;cat2=&amp;cat3=&amp;aid=SWCDC&amp;rf=&amp;pn=" TargetMode="External"/><Relationship Id="rId4" Type="http://schemas.openxmlformats.org/officeDocument/2006/relationships/image" Target="../media/image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7772400" cy="10058400"/>
          </a:xfrm>
          <a:custGeom>
            <a:avLst/>
            <a:gdLst/>
            <a:ahLst/>
            <a:cxnLst/>
            <a:rect l="l" t="t" r="r" b="b"/>
            <a:pathLst>
              <a:path w="7772400" h="10058400">
                <a:moveTo>
                  <a:pt x="0" y="0"/>
                </a:moveTo>
                <a:lnTo>
                  <a:pt x="7772400" y="0"/>
                </a:lnTo>
                <a:lnTo>
                  <a:pt x="7772400" y="10058400"/>
                </a:lnTo>
                <a:lnTo>
                  <a:pt x="0" y="10058400"/>
                </a:lnTo>
                <a:lnTo>
                  <a:pt x="0" y="0"/>
                </a:lnTo>
                <a:close/>
              </a:path>
            </a:pathLst>
          </a:custGeom>
          <a:blipFill>
            <a:blip r:embed="rId2"/>
            <a:stretch>
              <a:fillRect l="-49264" t="-1136" r="-49264" b="-1136"/>
            </a:stretch>
          </a:blipFill>
        </p:spPr>
      </p:sp>
      <p:sp>
        <p:nvSpPr>
          <p:cNvPr id="3" name="Freeform 3"/>
          <p:cNvSpPr/>
          <p:nvPr/>
        </p:nvSpPr>
        <p:spPr>
          <a:xfrm flipH="1" flipV="1">
            <a:off x="-476395" y="3853272"/>
            <a:ext cx="7672178" cy="6625606"/>
          </a:xfrm>
          <a:custGeom>
            <a:avLst/>
            <a:gdLst/>
            <a:ahLst/>
            <a:cxnLst/>
            <a:rect l="l" t="t" r="r" b="b"/>
            <a:pathLst>
              <a:path w="7672178" h="6625606">
                <a:moveTo>
                  <a:pt x="7672178" y="6625605"/>
                </a:moveTo>
                <a:lnTo>
                  <a:pt x="0" y="6625605"/>
                </a:lnTo>
                <a:lnTo>
                  <a:pt x="0" y="0"/>
                </a:lnTo>
                <a:lnTo>
                  <a:pt x="7672178" y="0"/>
                </a:lnTo>
                <a:lnTo>
                  <a:pt x="7672178" y="6625605"/>
                </a:lnTo>
                <a:close/>
              </a:path>
            </a:pathLst>
          </a:custGeom>
          <a:blipFill>
            <a:blip r:embed="rId3">
              <a:alphaModFix amt="85000"/>
            </a:blip>
            <a:stretch>
              <a:fillRect t="-47289" r="-33480" b="-2058"/>
            </a:stretch>
          </a:blipFill>
        </p:spPr>
      </p:sp>
      <p:sp>
        <p:nvSpPr>
          <p:cNvPr id="4" name="Freeform 4"/>
          <p:cNvSpPr/>
          <p:nvPr/>
        </p:nvSpPr>
        <p:spPr>
          <a:xfrm flipH="1" flipV="1">
            <a:off x="3359694" y="711200"/>
            <a:ext cx="5191693" cy="10345482"/>
          </a:xfrm>
          <a:custGeom>
            <a:avLst/>
            <a:gdLst/>
            <a:ahLst/>
            <a:cxnLst/>
            <a:rect l="l" t="t" r="r" b="b"/>
            <a:pathLst>
              <a:path w="5191693" h="10345482">
                <a:moveTo>
                  <a:pt x="5191694" y="10345482"/>
                </a:moveTo>
                <a:lnTo>
                  <a:pt x="0" y="10345482"/>
                </a:lnTo>
                <a:lnTo>
                  <a:pt x="0" y="0"/>
                </a:lnTo>
                <a:lnTo>
                  <a:pt x="5191694" y="0"/>
                </a:lnTo>
                <a:lnTo>
                  <a:pt x="5191694" y="10345482"/>
                </a:lnTo>
                <a:close/>
              </a:path>
            </a:pathLst>
          </a:custGeom>
          <a:blipFill>
            <a:blip r:embed="rId3">
              <a:alphaModFix amt="85000"/>
            </a:blip>
            <a:stretch>
              <a:fillRect l="-114144" r="-2405" b="-5003"/>
            </a:stretch>
          </a:blipFill>
        </p:spPr>
      </p:sp>
      <p:sp>
        <p:nvSpPr>
          <p:cNvPr id="5" name="Freeform 5"/>
          <p:cNvSpPr/>
          <p:nvPr/>
        </p:nvSpPr>
        <p:spPr>
          <a:xfrm>
            <a:off x="-1133350" y="3434246"/>
            <a:ext cx="3334324" cy="3193729"/>
          </a:xfrm>
          <a:custGeom>
            <a:avLst/>
            <a:gdLst/>
            <a:ahLst/>
            <a:cxnLst/>
            <a:rect l="l" t="t" r="r" b="b"/>
            <a:pathLst>
              <a:path w="3334324" h="3193729">
                <a:moveTo>
                  <a:pt x="0" y="0"/>
                </a:moveTo>
                <a:lnTo>
                  <a:pt x="3334325" y="0"/>
                </a:lnTo>
                <a:lnTo>
                  <a:pt x="3334325" y="3193729"/>
                </a:lnTo>
                <a:lnTo>
                  <a:pt x="0" y="319372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a:off x="-1336962" y="7494007"/>
            <a:ext cx="3334324" cy="3193729"/>
          </a:xfrm>
          <a:custGeom>
            <a:avLst/>
            <a:gdLst/>
            <a:ahLst/>
            <a:cxnLst/>
            <a:rect l="l" t="t" r="r" b="b"/>
            <a:pathLst>
              <a:path w="3334324" h="3193729">
                <a:moveTo>
                  <a:pt x="0" y="0"/>
                </a:moveTo>
                <a:lnTo>
                  <a:pt x="3334324" y="0"/>
                </a:lnTo>
                <a:lnTo>
                  <a:pt x="3334324" y="3193729"/>
                </a:lnTo>
                <a:lnTo>
                  <a:pt x="0" y="319372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5146491" y="1335247"/>
            <a:ext cx="3334324" cy="3193729"/>
          </a:xfrm>
          <a:custGeom>
            <a:avLst/>
            <a:gdLst/>
            <a:ahLst/>
            <a:cxnLst/>
            <a:rect l="l" t="t" r="r" b="b"/>
            <a:pathLst>
              <a:path w="3334324" h="3193729">
                <a:moveTo>
                  <a:pt x="0" y="0"/>
                </a:moveTo>
                <a:lnTo>
                  <a:pt x="3334324" y="0"/>
                </a:lnTo>
                <a:lnTo>
                  <a:pt x="3334324" y="3193729"/>
                </a:lnTo>
                <a:lnTo>
                  <a:pt x="0" y="319372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8" name="Group 8"/>
          <p:cNvGrpSpPr/>
          <p:nvPr/>
        </p:nvGrpSpPr>
        <p:grpSpPr>
          <a:xfrm>
            <a:off x="4708611" y="1963544"/>
            <a:ext cx="3063789" cy="1494013"/>
            <a:chOff x="0" y="0"/>
            <a:chExt cx="1167158" cy="569148"/>
          </a:xfrm>
        </p:grpSpPr>
        <p:sp>
          <p:nvSpPr>
            <p:cNvPr id="9" name="Freeform 9"/>
            <p:cNvSpPr/>
            <p:nvPr/>
          </p:nvSpPr>
          <p:spPr>
            <a:xfrm>
              <a:off x="0" y="0"/>
              <a:ext cx="1167158" cy="569148"/>
            </a:xfrm>
            <a:custGeom>
              <a:avLst/>
              <a:gdLst/>
              <a:ahLst/>
              <a:cxnLst/>
              <a:rect l="l" t="t" r="r" b="b"/>
              <a:pathLst>
                <a:path w="1167158" h="569148">
                  <a:moveTo>
                    <a:pt x="0" y="0"/>
                  </a:moveTo>
                  <a:lnTo>
                    <a:pt x="1167158" y="0"/>
                  </a:lnTo>
                  <a:lnTo>
                    <a:pt x="1167158" y="569148"/>
                  </a:lnTo>
                  <a:lnTo>
                    <a:pt x="0" y="569148"/>
                  </a:lnTo>
                  <a:close/>
                </a:path>
              </a:pathLst>
            </a:custGeom>
            <a:solidFill>
              <a:srgbClr val="C4655D"/>
            </a:solidFill>
          </p:spPr>
        </p:sp>
        <p:sp>
          <p:nvSpPr>
            <p:cNvPr id="10" name="TextBox 10"/>
            <p:cNvSpPr txBox="1"/>
            <p:nvPr/>
          </p:nvSpPr>
          <p:spPr>
            <a:xfrm>
              <a:off x="0" y="-19050"/>
              <a:ext cx="1167158" cy="588198"/>
            </a:xfrm>
            <a:prstGeom prst="rect">
              <a:avLst/>
            </a:prstGeom>
          </p:spPr>
          <p:txBody>
            <a:bodyPr lIns="47790" tIns="47790" rIns="47790" bIns="47790" rtlCol="0" anchor="ctr"/>
            <a:lstStyle/>
            <a:p>
              <a:pPr algn="ctr">
                <a:lnSpc>
                  <a:spcPts val="1580"/>
                </a:lnSpc>
              </a:pPr>
              <a:endParaRPr/>
            </a:p>
          </p:txBody>
        </p:sp>
      </p:grpSp>
      <p:sp>
        <p:nvSpPr>
          <p:cNvPr id="11" name="TextBox 11"/>
          <p:cNvSpPr txBox="1"/>
          <p:nvPr/>
        </p:nvSpPr>
        <p:spPr>
          <a:xfrm>
            <a:off x="0" y="9644207"/>
            <a:ext cx="5893099" cy="223775"/>
          </a:xfrm>
          <a:prstGeom prst="rect">
            <a:avLst/>
          </a:prstGeom>
        </p:spPr>
        <p:txBody>
          <a:bodyPr lIns="0" tIns="0" rIns="0" bIns="0" rtlCol="0" anchor="t">
            <a:spAutoFit/>
          </a:bodyPr>
          <a:lstStyle/>
          <a:p>
            <a:pPr>
              <a:lnSpc>
                <a:spcPts val="1839"/>
              </a:lnSpc>
              <a:spcBef>
                <a:spcPct val="0"/>
              </a:spcBef>
            </a:pPr>
            <a:r>
              <a:rPr lang="en-US" sz="1314">
                <a:solidFill>
                  <a:srgbClr val="332B28"/>
                </a:solidFill>
                <a:latin typeface="Barlow Condensed"/>
              </a:rPr>
              <a:t>This training is approved by the North Carolina Division of Child Development and Early Education.</a:t>
            </a:r>
          </a:p>
        </p:txBody>
      </p:sp>
      <p:sp>
        <p:nvSpPr>
          <p:cNvPr id="12" name="Freeform 12"/>
          <p:cNvSpPr/>
          <p:nvPr/>
        </p:nvSpPr>
        <p:spPr>
          <a:xfrm>
            <a:off x="6454449" y="2300312"/>
            <a:ext cx="963869" cy="765838"/>
          </a:xfrm>
          <a:custGeom>
            <a:avLst/>
            <a:gdLst/>
            <a:ahLst/>
            <a:cxnLst/>
            <a:rect l="l" t="t" r="r" b="b"/>
            <a:pathLst>
              <a:path w="963869" h="765838">
                <a:moveTo>
                  <a:pt x="0" y="0"/>
                </a:moveTo>
                <a:lnTo>
                  <a:pt x="963870" y="0"/>
                </a:lnTo>
                <a:lnTo>
                  <a:pt x="963870" y="765838"/>
                </a:lnTo>
                <a:lnTo>
                  <a:pt x="0" y="765838"/>
                </a:lnTo>
                <a:lnTo>
                  <a:pt x="0" y="0"/>
                </a:lnTo>
                <a:close/>
              </a:path>
            </a:pathLst>
          </a:custGeom>
          <a:blipFill>
            <a:blip r:embed="rId6"/>
            <a:stretch>
              <a:fillRect/>
            </a:stretch>
          </a:blipFill>
        </p:spPr>
      </p:sp>
      <p:sp>
        <p:nvSpPr>
          <p:cNvPr id="13" name="Freeform 13"/>
          <p:cNvSpPr/>
          <p:nvPr/>
        </p:nvSpPr>
        <p:spPr>
          <a:xfrm>
            <a:off x="6926704" y="9545243"/>
            <a:ext cx="845696" cy="450276"/>
          </a:xfrm>
          <a:custGeom>
            <a:avLst/>
            <a:gdLst/>
            <a:ahLst/>
            <a:cxnLst/>
            <a:rect l="l" t="t" r="r" b="b"/>
            <a:pathLst>
              <a:path w="845696" h="450276">
                <a:moveTo>
                  <a:pt x="0" y="0"/>
                </a:moveTo>
                <a:lnTo>
                  <a:pt x="845696" y="0"/>
                </a:lnTo>
                <a:lnTo>
                  <a:pt x="845696" y="450276"/>
                </a:lnTo>
                <a:lnTo>
                  <a:pt x="0" y="450276"/>
                </a:lnTo>
                <a:lnTo>
                  <a:pt x="0" y="0"/>
                </a:lnTo>
                <a:close/>
              </a:path>
            </a:pathLst>
          </a:custGeom>
          <a:blipFill>
            <a:blip r:embed="rId7"/>
            <a:stretch>
              <a:fillRect/>
            </a:stretch>
          </a:blipFill>
        </p:spPr>
      </p:sp>
      <p:sp>
        <p:nvSpPr>
          <p:cNvPr id="14" name="Freeform 14"/>
          <p:cNvSpPr/>
          <p:nvPr/>
        </p:nvSpPr>
        <p:spPr>
          <a:xfrm>
            <a:off x="5615820" y="9573958"/>
            <a:ext cx="1115180" cy="392847"/>
          </a:xfrm>
          <a:custGeom>
            <a:avLst/>
            <a:gdLst/>
            <a:ahLst/>
            <a:cxnLst/>
            <a:rect l="l" t="t" r="r" b="b"/>
            <a:pathLst>
              <a:path w="1115180" h="392847">
                <a:moveTo>
                  <a:pt x="0" y="0"/>
                </a:moveTo>
                <a:lnTo>
                  <a:pt x="1115180" y="0"/>
                </a:lnTo>
                <a:lnTo>
                  <a:pt x="1115180" y="392847"/>
                </a:lnTo>
                <a:lnTo>
                  <a:pt x="0" y="392847"/>
                </a:lnTo>
                <a:lnTo>
                  <a:pt x="0" y="0"/>
                </a:lnTo>
                <a:close/>
              </a:path>
            </a:pathLst>
          </a:custGeom>
          <a:blipFill>
            <a:blip r:embed="rId8"/>
            <a:stretch>
              <a:fillRect/>
            </a:stretch>
          </a:blipFill>
        </p:spPr>
      </p:sp>
      <p:sp>
        <p:nvSpPr>
          <p:cNvPr id="15" name="Freeform 15"/>
          <p:cNvSpPr/>
          <p:nvPr/>
        </p:nvSpPr>
        <p:spPr>
          <a:xfrm>
            <a:off x="6995160" y="9064290"/>
            <a:ext cx="599605" cy="433740"/>
          </a:xfrm>
          <a:custGeom>
            <a:avLst/>
            <a:gdLst/>
            <a:ahLst/>
            <a:cxnLst/>
            <a:rect l="l" t="t" r="r" b="b"/>
            <a:pathLst>
              <a:path w="599605" h="433740">
                <a:moveTo>
                  <a:pt x="0" y="0"/>
                </a:moveTo>
                <a:lnTo>
                  <a:pt x="599605" y="0"/>
                </a:lnTo>
                <a:lnTo>
                  <a:pt x="599605" y="433740"/>
                </a:lnTo>
                <a:lnTo>
                  <a:pt x="0" y="433740"/>
                </a:lnTo>
                <a:lnTo>
                  <a:pt x="0" y="0"/>
                </a:lnTo>
                <a:close/>
              </a:path>
            </a:pathLst>
          </a:custGeom>
          <a:blipFill>
            <a:blip r:embed="rId9"/>
            <a:stretch>
              <a:fillRect/>
            </a:stretch>
          </a:blipFill>
        </p:spPr>
      </p:sp>
      <p:sp>
        <p:nvSpPr>
          <p:cNvPr id="16" name="Freeform 16">
            <a:hlinkClick r:id="rId10" tooltip="https://reg.learningstream.com/view/cal0.aspx?ek=&amp;ref=&amp;aa=&amp;sid1=&amp;sid2=&amp;as=42&amp;wp=326&amp;tz=&amp;ms=&amp;nav=&amp;cc=&amp;cat1=&amp;cat2=&amp;cat3=&amp;aid=SWCDC&amp;rf=&amp;pn="/>
          </p:cNvPr>
          <p:cNvSpPr/>
          <p:nvPr/>
        </p:nvSpPr>
        <p:spPr>
          <a:xfrm>
            <a:off x="2932902" y="216221"/>
            <a:ext cx="1775709" cy="494979"/>
          </a:xfrm>
          <a:custGeom>
            <a:avLst/>
            <a:gdLst/>
            <a:ahLst/>
            <a:cxnLst/>
            <a:rect l="l" t="t" r="r" b="b"/>
            <a:pathLst>
              <a:path w="1775709" h="494979">
                <a:moveTo>
                  <a:pt x="0" y="0"/>
                </a:moveTo>
                <a:lnTo>
                  <a:pt x="1775709" y="0"/>
                </a:lnTo>
                <a:lnTo>
                  <a:pt x="1775709" y="494979"/>
                </a:lnTo>
                <a:lnTo>
                  <a:pt x="0" y="494979"/>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7" name="TextBox 17"/>
          <p:cNvSpPr txBox="1"/>
          <p:nvPr/>
        </p:nvSpPr>
        <p:spPr>
          <a:xfrm>
            <a:off x="5352897" y="3419457"/>
            <a:ext cx="2065422" cy="1033319"/>
          </a:xfrm>
          <a:prstGeom prst="rect">
            <a:avLst/>
          </a:prstGeom>
        </p:spPr>
        <p:txBody>
          <a:bodyPr lIns="0" tIns="0" rIns="0" bIns="0" rtlCol="0" anchor="t">
            <a:spAutoFit/>
          </a:bodyPr>
          <a:lstStyle/>
          <a:p>
            <a:pPr algn="ctr">
              <a:lnSpc>
                <a:spcPts val="3944"/>
              </a:lnSpc>
            </a:pPr>
            <a:r>
              <a:rPr lang="en-US" sz="2817">
                <a:solidFill>
                  <a:srgbClr val="332B28"/>
                </a:solidFill>
                <a:latin typeface="Univers Bold"/>
              </a:rPr>
              <a:t>Technology</a:t>
            </a:r>
          </a:p>
          <a:p>
            <a:pPr algn="ctr">
              <a:lnSpc>
                <a:spcPts val="3944"/>
              </a:lnSpc>
              <a:spcBef>
                <a:spcPct val="0"/>
              </a:spcBef>
            </a:pPr>
            <a:r>
              <a:rPr lang="en-US" sz="2817">
                <a:solidFill>
                  <a:srgbClr val="332B28"/>
                </a:solidFill>
                <a:latin typeface="Univers Bold"/>
              </a:rPr>
              <a:t> Needed:</a:t>
            </a:r>
          </a:p>
        </p:txBody>
      </p:sp>
      <p:sp>
        <p:nvSpPr>
          <p:cNvPr id="18" name="TextBox 18"/>
          <p:cNvSpPr txBox="1"/>
          <p:nvPr/>
        </p:nvSpPr>
        <p:spPr>
          <a:xfrm>
            <a:off x="368258" y="6649086"/>
            <a:ext cx="6926704" cy="672664"/>
          </a:xfrm>
          <a:prstGeom prst="rect">
            <a:avLst/>
          </a:prstGeom>
        </p:spPr>
        <p:txBody>
          <a:bodyPr lIns="0" tIns="0" rIns="0" bIns="0" rtlCol="0" anchor="t">
            <a:spAutoFit/>
          </a:bodyPr>
          <a:lstStyle/>
          <a:p>
            <a:pPr algn="ctr">
              <a:lnSpc>
                <a:spcPts val="4924"/>
              </a:lnSpc>
              <a:spcBef>
                <a:spcPct val="0"/>
              </a:spcBef>
            </a:pPr>
            <a:r>
              <a:rPr lang="en-US" sz="3517">
                <a:solidFill>
                  <a:srgbClr val="332B28"/>
                </a:solidFill>
                <a:latin typeface="Univers Bold"/>
              </a:rPr>
              <a:t>Families &amp; Family Structures</a:t>
            </a:r>
          </a:p>
        </p:txBody>
      </p:sp>
      <p:sp>
        <p:nvSpPr>
          <p:cNvPr id="19" name="TextBox 19"/>
          <p:cNvSpPr txBox="1"/>
          <p:nvPr/>
        </p:nvSpPr>
        <p:spPr>
          <a:xfrm>
            <a:off x="4708611" y="2063265"/>
            <a:ext cx="2022389" cy="1623543"/>
          </a:xfrm>
          <a:prstGeom prst="rect">
            <a:avLst/>
          </a:prstGeom>
        </p:spPr>
        <p:txBody>
          <a:bodyPr lIns="0" tIns="0" rIns="0" bIns="0" rtlCol="0" anchor="t">
            <a:spAutoFit/>
          </a:bodyPr>
          <a:lstStyle/>
          <a:p>
            <a:pPr algn="ctr">
              <a:lnSpc>
                <a:spcPts val="1860"/>
              </a:lnSpc>
            </a:pPr>
            <a:r>
              <a:rPr lang="en-US" sz="1691">
                <a:solidFill>
                  <a:srgbClr val="FFFFFF"/>
                </a:solidFill>
                <a:latin typeface="Barlow Condensed Semi-Bold"/>
              </a:rPr>
              <a:t>Self-paced</a:t>
            </a:r>
          </a:p>
          <a:p>
            <a:pPr algn="ctr">
              <a:lnSpc>
                <a:spcPts val="1860"/>
              </a:lnSpc>
            </a:pPr>
            <a:r>
              <a:rPr lang="en-US" sz="1691">
                <a:solidFill>
                  <a:srgbClr val="FFFFFF"/>
                </a:solidFill>
                <a:latin typeface="Barlow Condensed Semi-Bold"/>
              </a:rPr>
              <a:t>On Demand</a:t>
            </a:r>
          </a:p>
          <a:p>
            <a:pPr algn="ctr">
              <a:lnSpc>
                <a:spcPts val="1534"/>
              </a:lnSpc>
            </a:pPr>
            <a:r>
              <a:rPr lang="en-US" sz="1394">
                <a:solidFill>
                  <a:srgbClr val="FFFFFF"/>
                </a:solidFill>
                <a:latin typeface="Barlow Condensed Semi-Bold"/>
              </a:rPr>
              <a:t>.2 CEU/2 CHC</a:t>
            </a:r>
          </a:p>
          <a:p>
            <a:pPr algn="ctr">
              <a:lnSpc>
                <a:spcPts val="1534"/>
              </a:lnSpc>
            </a:pPr>
            <a:r>
              <a:rPr lang="en-US" sz="1394">
                <a:solidFill>
                  <a:srgbClr val="FFFFFF"/>
                </a:solidFill>
                <a:latin typeface="Barlow Condensed Semi-Bold"/>
              </a:rPr>
              <a:t>$15</a:t>
            </a:r>
          </a:p>
          <a:p>
            <a:pPr algn="ctr">
              <a:lnSpc>
                <a:spcPts val="1534"/>
              </a:lnSpc>
            </a:pPr>
            <a:r>
              <a:rPr lang="en-US" sz="1394">
                <a:solidFill>
                  <a:srgbClr val="FFFFFF"/>
                </a:solidFill>
                <a:latin typeface="Barlow Condensed Semi-Bold"/>
              </a:rPr>
              <a:t>Karen Darby</a:t>
            </a:r>
          </a:p>
          <a:p>
            <a:pPr algn="ctr">
              <a:lnSpc>
                <a:spcPts val="1534"/>
              </a:lnSpc>
            </a:pPr>
            <a:r>
              <a:rPr lang="en-US" sz="1394" u="sng">
                <a:solidFill>
                  <a:srgbClr val="FFFFFF"/>
                </a:solidFill>
                <a:latin typeface="Barlow Condensed Semi-Bold"/>
                <a:hlinkClick r:id="rId13" tooltip="mailto:darby.karen@swcdcinc.org"/>
              </a:rPr>
              <a:t>darby.karen@swcdcinc.org</a:t>
            </a:r>
          </a:p>
          <a:p>
            <a:pPr algn="ctr">
              <a:lnSpc>
                <a:spcPts val="1534"/>
              </a:lnSpc>
            </a:pPr>
            <a:endParaRPr lang="en-US" sz="1394" u="sng">
              <a:solidFill>
                <a:srgbClr val="FFFFFF"/>
              </a:solidFill>
              <a:latin typeface="Barlow Condensed Semi-Bold"/>
              <a:hlinkClick r:id="rId13" tooltip="mailto:darby.karen@swcdcinc.org"/>
            </a:endParaRPr>
          </a:p>
          <a:p>
            <a:pPr algn="ctr">
              <a:lnSpc>
                <a:spcPts val="1534"/>
              </a:lnSpc>
            </a:pPr>
            <a:endParaRPr lang="en-US" sz="1394" u="sng">
              <a:solidFill>
                <a:srgbClr val="FFFFFF"/>
              </a:solidFill>
              <a:latin typeface="Barlow Condensed Semi-Bold"/>
              <a:hlinkClick r:id="rId13" tooltip="mailto:darby.karen@swcdcinc.org"/>
            </a:endParaRPr>
          </a:p>
        </p:txBody>
      </p:sp>
      <p:sp>
        <p:nvSpPr>
          <p:cNvPr id="20" name="TextBox 20"/>
          <p:cNvSpPr txBox="1"/>
          <p:nvPr/>
        </p:nvSpPr>
        <p:spPr>
          <a:xfrm>
            <a:off x="4998815" y="4500401"/>
            <a:ext cx="2773585" cy="2159056"/>
          </a:xfrm>
          <a:prstGeom prst="rect">
            <a:avLst/>
          </a:prstGeom>
        </p:spPr>
        <p:txBody>
          <a:bodyPr lIns="0" tIns="0" rIns="0" bIns="0" rtlCol="0" anchor="t">
            <a:spAutoFit/>
          </a:bodyPr>
          <a:lstStyle/>
          <a:p>
            <a:pPr marL="220845" lvl="1" indent="-110422">
              <a:lnSpc>
                <a:spcPts val="1247"/>
              </a:lnSpc>
              <a:buFont typeface="Arial"/>
              <a:buChar char="•"/>
            </a:pPr>
            <a:r>
              <a:rPr lang="en-US" sz="1022" spc="102">
                <a:solidFill>
                  <a:srgbClr val="332B28"/>
                </a:solidFill>
                <a:latin typeface="Univers Bold"/>
              </a:rPr>
              <a:t>Electronic device with internet connection</a:t>
            </a:r>
          </a:p>
          <a:p>
            <a:pPr marL="220845" lvl="1" indent="-110422">
              <a:lnSpc>
                <a:spcPts val="1247"/>
              </a:lnSpc>
              <a:buFont typeface="Arial"/>
              <a:buChar char="•"/>
            </a:pPr>
            <a:r>
              <a:rPr lang="en-US" sz="1022" spc="102">
                <a:solidFill>
                  <a:srgbClr val="332B28"/>
                </a:solidFill>
                <a:latin typeface="Univers Bold"/>
              </a:rPr>
              <a:t>Electronic device with the ability to watch &amp; listen to a video</a:t>
            </a:r>
          </a:p>
          <a:p>
            <a:pPr marL="220845" lvl="1" indent="-110422">
              <a:lnSpc>
                <a:spcPts val="1247"/>
              </a:lnSpc>
              <a:buFont typeface="Arial"/>
              <a:buChar char="•"/>
            </a:pPr>
            <a:r>
              <a:rPr lang="en-US" sz="1022" spc="102">
                <a:solidFill>
                  <a:srgbClr val="332B28"/>
                </a:solidFill>
                <a:latin typeface="Univers Bold"/>
              </a:rPr>
              <a:t>Ability to enter a typed response</a:t>
            </a:r>
          </a:p>
          <a:p>
            <a:pPr marL="220845" lvl="1" indent="-110422">
              <a:lnSpc>
                <a:spcPts val="1247"/>
              </a:lnSpc>
              <a:buFont typeface="Arial"/>
              <a:buChar char="•"/>
            </a:pPr>
            <a:r>
              <a:rPr lang="en-US" sz="1022" spc="102">
                <a:solidFill>
                  <a:srgbClr val="332B28"/>
                </a:solidFill>
                <a:latin typeface="Univers Bold"/>
              </a:rPr>
              <a:t>PDF reader</a:t>
            </a:r>
          </a:p>
          <a:p>
            <a:pPr marL="220845" lvl="1" indent="-110422">
              <a:lnSpc>
                <a:spcPts val="1247"/>
              </a:lnSpc>
              <a:buFont typeface="Arial"/>
              <a:buChar char="•"/>
            </a:pPr>
            <a:r>
              <a:rPr lang="en-US" sz="1022" spc="102">
                <a:solidFill>
                  <a:srgbClr val="332B28"/>
                </a:solidFill>
                <a:latin typeface="Univers Bold"/>
              </a:rPr>
              <a:t>High Speed Internet Recommended</a:t>
            </a:r>
          </a:p>
          <a:p>
            <a:pPr marL="220845" lvl="1" indent="-110422">
              <a:lnSpc>
                <a:spcPts val="1247"/>
              </a:lnSpc>
              <a:buFont typeface="Arial"/>
              <a:buChar char="•"/>
            </a:pPr>
            <a:r>
              <a:rPr lang="en-US" sz="1022" spc="102">
                <a:solidFill>
                  <a:srgbClr val="332B28"/>
                </a:solidFill>
                <a:latin typeface="Univers Bold"/>
              </a:rPr>
              <a:t>Chrome, Firefox or Safari Recommended as Browsers</a:t>
            </a:r>
          </a:p>
          <a:p>
            <a:pPr marL="220845" lvl="1" indent="-110422">
              <a:lnSpc>
                <a:spcPts val="1247"/>
              </a:lnSpc>
              <a:buFont typeface="Arial"/>
              <a:buChar char="•"/>
            </a:pPr>
            <a:r>
              <a:rPr lang="en-US" sz="1022" spc="102">
                <a:solidFill>
                  <a:srgbClr val="332B28"/>
                </a:solidFill>
                <a:latin typeface="Univers Bold"/>
              </a:rPr>
              <a:t>Ability to send/receive email</a:t>
            </a:r>
          </a:p>
          <a:p>
            <a:pPr marL="220845" lvl="1" indent="-110422">
              <a:lnSpc>
                <a:spcPts val="1247"/>
              </a:lnSpc>
              <a:buFont typeface="Arial"/>
              <a:buChar char="•"/>
            </a:pPr>
            <a:r>
              <a:rPr lang="en-US" sz="1022" spc="102">
                <a:solidFill>
                  <a:srgbClr val="332B28"/>
                </a:solidFill>
                <a:latin typeface="Univers Bold"/>
              </a:rPr>
              <a:t>Each participant must register with a unique email address</a:t>
            </a:r>
          </a:p>
          <a:p>
            <a:pPr marL="220845" lvl="1" indent="-110422">
              <a:lnSpc>
                <a:spcPts val="1247"/>
              </a:lnSpc>
              <a:buFont typeface="Arial"/>
              <a:buChar char="•"/>
            </a:pPr>
            <a:r>
              <a:rPr lang="en-US" sz="1022" spc="102">
                <a:solidFill>
                  <a:srgbClr val="332B28"/>
                </a:solidFill>
                <a:latin typeface="Univers Bold"/>
              </a:rPr>
              <a:t>Email addresses cannot be shared</a:t>
            </a:r>
          </a:p>
        </p:txBody>
      </p:sp>
      <p:sp>
        <p:nvSpPr>
          <p:cNvPr id="21" name="TextBox 21"/>
          <p:cNvSpPr txBox="1"/>
          <p:nvPr/>
        </p:nvSpPr>
        <p:spPr>
          <a:xfrm>
            <a:off x="113051" y="7378900"/>
            <a:ext cx="7659349" cy="1902477"/>
          </a:xfrm>
          <a:prstGeom prst="rect">
            <a:avLst/>
          </a:prstGeom>
        </p:spPr>
        <p:txBody>
          <a:bodyPr lIns="0" tIns="0" rIns="0" bIns="0" rtlCol="0" anchor="t">
            <a:spAutoFit/>
          </a:bodyPr>
          <a:lstStyle/>
          <a:p>
            <a:pPr algn="ctr">
              <a:lnSpc>
                <a:spcPts val="1330"/>
              </a:lnSpc>
              <a:spcBef>
                <a:spcPct val="0"/>
              </a:spcBef>
            </a:pPr>
            <a:r>
              <a:rPr lang="en-US" sz="1209">
                <a:solidFill>
                  <a:srgbClr val="000000"/>
                </a:solidFill>
                <a:latin typeface="Univers Bold"/>
              </a:rPr>
              <a:t>How many types of families and family structures can you name?  What type of family structure do you have?  Has it changed over time?  Consider how your family structure may have changed over time.  Think about that in relation to the types of families and family structures that are represented in your classroom from year to year.  Children feel valued when they recognize their family and family structure through use of diverse materials and activities, By the end of this learning event, participants will be able to, write a definition of family, assess their own family to select the most appropriate structure (s) that applies to them, both past and present; and create an activity so children can identify with a family or family structure similar to their own.</a:t>
            </a:r>
          </a:p>
          <a:p>
            <a:pPr algn="ctr">
              <a:lnSpc>
                <a:spcPts val="1550"/>
              </a:lnSpc>
              <a:spcBef>
                <a:spcPct val="0"/>
              </a:spcBef>
            </a:pPr>
            <a:endParaRPr lang="en-US" sz="1209">
              <a:solidFill>
                <a:srgbClr val="000000"/>
              </a:solidFill>
              <a:latin typeface="Univers Bold"/>
            </a:endParaRPr>
          </a:p>
          <a:p>
            <a:pPr algn="ctr">
              <a:lnSpc>
                <a:spcPts val="1550"/>
              </a:lnSpc>
              <a:spcBef>
                <a:spcPct val="0"/>
              </a:spcBef>
            </a:pPr>
            <a:r>
              <a:rPr lang="en-US" sz="1409">
                <a:solidFill>
                  <a:srgbClr val="000000"/>
                </a:solidFill>
                <a:latin typeface="Univers Bold"/>
              </a:rPr>
              <a:t>The instructor has no proprietary interest in the design, development, or marketing of this learning event.</a:t>
            </a:r>
          </a:p>
        </p:txBody>
      </p:sp>
      <p:sp>
        <p:nvSpPr>
          <p:cNvPr id="22" name="TextBox 22"/>
          <p:cNvSpPr txBox="1"/>
          <p:nvPr/>
        </p:nvSpPr>
        <p:spPr>
          <a:xfrm>
            <a:off x="4708611" y="406561"/>
            <a:ext cx="3063789" cy="1082040"/>
          </a:xfrm>
          <a:prstGeom prst="rect">
            <a:avLst/>
          </a:prstGeom>
        </p:spPr>
        <p:txBody>
          <a:bodyPr lIns="0" tIns="0" rIns="0" bIns="0" rtlCol="0" anchor="t">
            <a:spAutoFit/>
          </a:bodyPr>
          <a:lstStyle/>
          <a:p>
            <a:pPr algn="ctr">
              <a:lnSpc>
                <a:spcPts val="4409"/>
              </a:lnSpc>
            </a:pPr>
            <a:r>
              <a:rPr lang="en-US" sz="3150">
                <a:solidFill>
                  <a:srgbClr val="0D1DF2"/>
                </a:solidFill>
                <a:latin typeface="Abril Fatface"/>
              </a:rPr>
              <a:t>Insert Agency Logo Here</a:t>
            </a:r>
          </a:p>
        </p:txBody>
      </p:sp>
      <p:pic>
        <p:nvPicPr>
          <p:cNvPr id="23" name="Picture 2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708611" y="0"/>
            <a:ext cx="2991436" cy="192701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7772400" cy="10058400"/>
          </a:xfrm>
          <a:custGeom>
            <a:avLst/>
            <a:gdLst/>
            <a:ahLst/>
            <a:cxnLst/>
            <a:rect l="l" t="t" r="r" b="b"/>
            <a:pathLst>
              <a:path w="7772400" h="10058400">
                <a:moveTo>
                  <a:pt x="0" y="0"/>
                </a:moveTo>
                <a:lnTo>
                  <a:pt x="7772400" y="0"/>
                </a:lnTo>
                <a:lnTo>
                  <a:pt x="7772400" y="10058400"/>
                </a:lnTo>
                <a:lnTo>
                  <a:pt x="0" y="10058400"/>
                </a:lnTo>
                <a:lnTo>
                  <a:pt x="0" y="0"/>
                </a:lnTo>
                <a:close/>
              </a:path>
            </a:pathLst>
          </a:custGeom>
          <a:blipFill>
            <a:blip r:embed="rId2"/>
            <a:stretch>
              <a:fillRect l="-49264" t="-1136" r="-49264" b="-1136"/>
            </a:stretch>
          </a:blipFill>
        </p:spPr>
      </p:sp>
      <p:sp>
        <p:nvSpPr>
          <p:cNvPr id="3" name="Freeform 3"/>
          <p:cNvSpPr/>
          <p:nvPr/>
        </p:nvSpPr>
        <p:spPr>
          <a:xfrm flipH="1" flipV="1">
            <a:off x="-476395" y="3853272"/>
            <a:ext cx="7672178" cy="6625606"/>
          </a:xfrm>
          <a:custGeom>
            <a:avLst/>
            <a:gdLst/>
            <a:ahLst/>
            <a:cxnLst/>
            <a:rect l="l" t="t" r="r" b="b"/>
            <a:pathLst>
              <a:path w="7672178" h="6625606">
                <a:moveTo>
                  <a:pt x="7672178" y="6625605"/>
                </a:moveTo>
                <a:lnTo>
                  <a:pt x="0" y="6625605"/>
                </a:lnTo>
                <a:lnTo>
                  <a:pt x="0" y="0"/>
                </a:lnTo>
                <a:lnTo>
                  <a:pt x="7672178" y="0"/>
                </a:lnTo>
                <a:lnTo>
                  <a:pt x="7672178" y="6625605"/>
                </a:lnTo>
                <a:close/>
              </a:path>
            </a:pathLst>
          </a:custGeom>
          <a:blipFill>
            <a:blip r:embed="rId3">
              <a:alphaModFix amt="85000"/>
            </a:blip>
            <a:stretch>
              <a:fillRect t="-47289" r="-33480" b="-2058"/>
            </a:stretch>
          </a:blipFill>
        </p:spPr>
      </p:sp>
      <p:sp>
        <p:nvSpPr>
          <p:cNvPr id="4" name="Freeform 4"/>
          <p:cNvSpPr/>
          <p:nvPr/>
        </p:nvSpPr>
        <p:spPr>
          <a:xfrm flipH="1" flipV="1">
            <a:off x="3359694" y="711200"/>
            <a:ext cx="5191693" cy="10345482"/>
          </a:xfrm>
          <a:custGeom>
            <a:avLst/>
            <a:gdLst/>
            <a:ahLst/>
            <a:cxnLst/>
            <a:rect l="l" t="t" r="r" b="b"/>
            <a:pathLst>
              <a:path w="5191693" h="10345482">
                <a:moveTo>
                  <a:pt x="5191694" y="10345482"/>
                </a:moveTo>
                <a:lnTo>
                  <a:pt x="0" y="10345482"/>
                </a:lnTo>
                <a:lnTo>
                  <a:pt x="0" y="0"/>
                </a:lnTo>
                <a:lnTo>
                  <a:pt x="5191694" y="0"/>
                </a:lnTo>
                <a:lnTo>
                  <a:pt x="5191694" y="10345482"/>
                </a:lnTo>
                <a:close/>
              </a:path>
            </a:pathLst>
          </a:custGeom>
          <a:blipFill>
            <a:blip r:embed="rId3">
              <a:alphaModFix amt="85000"/>
            </a:blip>
            <a:stretch>
              <a:fillRect l="-114144" r="-2405" b="-5003"/>
            </a:stretch>
          </a:blipFill>
        </p:spPr>
      </p:sp>
      <p:sp>
        <p:nvSpPr>
          <p:cNvPr id="5" name="Freeform 5"/>
          <p:cNvSpPr/>
          <p:nvPr/>
        </p:nvSpPr>
        <p:spPr>
          <a:xfrm>
            <a:off x="-1133350" y="3434246"/>
            <a:ext cx="3334324" cy="3193729"/>
          </a:xfrm>
          <a:custGeom>
            <a:avLst/>
            <a:gdLst/>
            <a:ahLst/>
            <a:cxnLst/>
            <a:rect l="l" t="t" r="r" b="b"/>
            <a:pathLst>
              <a:path w="3334324" h="3193729">
                <a:moveTo>
                  <a:pt x="0" y="0"/>
                </a:moveTo>
                <a:lnTo>
                  <a:pt x="3334325" y="0"/>
                </a:lnTo>
                <a:lnTo>
                  <a:pt x="3334325" y="3193729"/>
                </a:lnTo>
                <a:lnTo>
                  <a:pt x="0" y="319372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a:off x="-1336962" y="7494007"/>
            <a:ext cx="3334324" cy="3193729"/>
          </a:xfrm>
          <a:custGeom>
            <a:avLst/>
            <a:gdLst/>
            <a:ahLst/>
            <a:cxnLst/>
            <a:rect l="l" t="t" r="r" b="b"/>
            <a:pathLst>
              <a:path w="3334324" h="3193729">
                <a:moveTo>
                  <a:pt x="0" y="0"/>
                </a:moveTo>
                <a:lnTo>
                  <a:pt x="3334324" y="0"/>
                </a:lnTo>
                <a:lnTo>
                  <a:pt x="3334324" y="3193729"/>
                </a:lnTo>
                <a:lnTo>
                  <a:pt x="0" y="319372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5146491" y="1335247"/>
            <a:ext cx="3334324" cy="3193729"/>
          </a:xfrm>
          <a:custGeom>
            <a:avLst/>
            <a:gdLst/>
            <a:ahLst/>
            <a:cxnLst/>
            <a:rect l="l" t="t" r="r" b="b"/>
            <a:pathLst>
              <a:path w="3334324" h="3193729">
                <a:moveTo>
                  <a:pt x="0" y="0"/>
                </a:moveTo>
                <a:lnTo>
                  <a:pt x="3334324" y="0"/>
                </a:lnTo>
                <a:lnTo>
                  <a:pt x="3334324" y="3193729"/>
                </a:lnTo>
                <a:lnTo>
                  <a:pt x="0" y="319372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8" name="Group 8"/>
          <p:cNvGrpSpPr/>
          <p:nvPr/>
        </p:nvGrpSpPr>
        <p:grpSpPr>
          <a:xfrm>
            <a:off x="4316138" y="2377805"/>
            <a:ext cx="3456262" cy="1155952"/>
            <a:chOff x="0" y="0"/>
            <a:chExt cx="1316671" cy="440363"/>
          </a:xfrm>
        </p:grpSpPr>
        <p:sp>
          <p:nvSpPr>
            <p:cNvPr id="9" name="Freeform 9"/>
            <p:cNvSpPr/>
            <p:nvPr/>
          </p:nvSpPr>
          <p:spPr>
            <a:xfrm>
              <a:off x="0" y="0"/>
              <a:ext cx="1316671" cy="440363"/>
            </a:xfrm>
            <a:custGeom>
              <a:avLst/>
              <a:gdLst/>
              <a:ahLst/>
              <a:cxnLst/>
              <a:rect l="l" t="t" r="r" b="b"/>
              <a:pathLst>
                <a:path w="1316671" h="440363">
                  <a:moveTo>
                    <a:pt x="0" y="0"/>
                  </a:moveTo>
                  <a:lnTo>
                    <a:pt x="1316671" y="0"/>
                  </a:lnTo>
                  <a:lnTo>
                    <a:pt x="1316671" y="440363"/>
                  </a:lnTo>
                  <a:lnTo>
                    <a:pt x="0" y="440363"/>
                  </a:lnTo>
                  <a:close/>
                </a:path>
              </a:pathLst>
            </a:custGeom>
            <a:solidFill>
              <a:srgbClr val="C4655D"/>
            </a:solidFill>
          </p:spPr>
        </p:sp>
        <p:sp>
          <p:nvSpPr>
            <p:cNvPr id="10" name="TextBox 10"/>
            <p:cNvSpPr txBox="1"/>
            <p:nvPr/>
          </p:nvSpPr>
          <p:spPr>
            <a:xfrm>
              <a:off x="0" y="-19050"/>
              <a:ext cx="1316671" cy="459413"/>
            </a:xfrm>
            <a:prstGeom prst="rect">
              <a:avLst/>
            </a:prstGeom>
          </p:spPr>
          <p:txBody>
            <a:bodyPr lIns="47790" tIns="47790" rIns="47790" bIns="47790" rtlCol="0" anchor="ctr"/>
            <a:lstStyle/>
            <a:p>
              <a:pPr algn="ctr">
                <a:lnSpc>
                  <a:spcPts val="1580"/>
                </a:lnSpc>
              </a:pPr>
              <a:endParaRPr/>
            </a:p>
          </p:txBody>
        </p:sp>
      </p:grpSp>
      <p:sp>
        <p:nvSpPr>
          <p:cNvPr id="11" name="TextBox 11"/>
          <p:cNvSpPr txBox="1"/>
          <p:nvPr/>
        </p:nvSpPr>
        <p:spPr>
          <a:xfrm>
            <a:off x="0" y="9653732"/>
            <a:ext cx="5893099" cy="214250"/>
          </a:xfrm>
          <a:prstGeom prst="rect">
            <a:avLst/>
          </a:prstGeom>
        </p:spPr>
        <p:txBody>
          <a:bodyPr lIns="0" tIns="0" rIns="0" bIns="0" rtlCol="0" anchor="t">
            <a:spAutoFit/>
          </a:bodyPr>
          <a:lstStyle/>
          <a:p>
            <a:pPr>
              <a:lnSpc>
                <a:spcPts val="1583"/>
              </a:lnSpc>
              <a:spcBef>
                <a:spcPct val="0"/>
              </a:spcBef>
            </a:pPr>
            <a:r>
              <a:rPr lang="en-US" sz="1131">
                <a:solidFill>
                  <a:srgbClr val="332B28"/>
                </a:solidFill>
                <a:latin typeface="Barlow Condensed"/>
              </a:rPr>
              <a:t>Esta capacitación está aprobada por la División de Desarrollo Infantil y Educación Temprana de Carolina del Norte.</a:t>
            </a:r>
          </a:p>
        </p:txBody>
      </p:sp>
      <p:sp>
        <p:nvSpPr>
          <p:cNvPr id="12" name="Freeform 12"/>
          <p:cNvSpPr/>
          <p:nvPr/>
        </p:nvSpPr>
        <p:spPr>
          <a:xfrm>
            <a:off x="6699662" y="2684071"/>
            <a:ext cx="895103" cy="711200"/>
          </a:xfrm>
          <a:custGeom>
            <a:avLst/>
            <a:gdLst/>
            <a:ahLst/>
            <a:cxnLst/>
            <a:rect l="l" t="t" r="r" b="b"/>
            <a:pathLst>
              <a:path w="895103" h="711200">
                <a:moveTo>
                  <a:pt x="0" y="0"/>
                </a:moveTo>
                <a:lnTo>
                  <a:pt x="895103" y="0"/>
                </a:lnTo>
                <a:lnTo>
                  <a:pt x="895103" y="711200"/>
                </a:lnTo>
                <a:lnTo>
                  <a:pt x="0" y="711200"/>
                </a:lnTo>
                <a:lnTo>
                  <a:pt x="0" y="0"/>
                </a:lnTo>
                <a:close/>
              </a:path>
            </a:pathLst>
          </a:custGeom>
          <a:blipFill>
            <a:blip r:embed="rId6"/>
            <a:stretch>
              <a:fillRect/>
            </a:stretch>
          </a:blipFill>
        </p:spPr>
      </p:sp>
      <p:sp>
        <p:nvSpPr>
          <p:cNvPr id="13" name="Freeform 13"/>
          <p:cNvSpPr/>
          <p:nvPr/>
        </p:nvSpPr>
        <p:spPr>
          <a:xfrm>
            <a:off x="6926704" y="9545243"/>
            <a:ext cx="845696" cy="450276"/>
          </a:xfrm>
          <a:custGeom>
            <a:avLst/>
            <a:gdLst/>
            <a:ahLst/>
            <a:cxnLst/>
            <a:rect l="l" t="t" r="r" b="b"/>
            <a:pathLst>
              <a:path w="845696" h="450276">
                <a:moveTo>
                  <a:pt x="0" y="0"/>
                </a:moveTo>
                <a:lnTo>
                  <a:pt x="845696" y="0"/>
                </a:lnTo>
                <a:lnTo>
                  <a:pt x="845696" y="450276"/>
                </a:lnTo>
                <a:lnTo>
                  <a:pt x="0" y="450276"/>
                </a:lnTo>
                <a:lnTo>
                  <a:pt x="0" y="0"/>
                </a:lnTo>
                <a:close/>
              </a:path>
            </a:pathLst>
          </a:custGeom>
          <a:blipFill>
            <a:blip r:embed="rId7"/>
            <a:stretch>
              <a:fillRect/>
            </a:stretch>
          </a:blipFill>
        </p:spPr>
      </p:sp>
      <p:sp>
        <p:nvSpPr>
          <p:cNvPr id="14" name="Freeform 14"/>
          <p:cNvSpPr/>
          <p:nvPr/>
        </p:nvSpPr>
        <p:spPr>
          <a:xfrm>
            <a:off x="5615820" y="9573958"/>
            <a:ext cx="1115180" cy="392847"/>
          </a:xfrm>
          <a:custGeom>
            <a:avLst/>
            <a:gdLst/>
            <a:ahLst/>
            <a:cxnLst/>
            <a:rect l="l" t="t" r="r" b="b"/>
            <a:pathLst>
              <a:path w="1115180" h="392847">
                <a:moveTo>
                  <a:pt x="0" y="0"/>
                </a:moveTo>
                <a:lnTo>
                  <a:pt x="1115180" y="0"/>
                </a:lnTo>
                <a:lnTo>
                  <a:pt x="1115180" y="392847"/>
                </a:lnTo>
                <a:lnTo>
                  <a:pt x="0" y="392847"/>
                </a:lnTo>
                <a:lnTo>
                  <a:pt x="0" y="0"/>
                </a:lnTo>
                <a:close/>
              </a:path>
            </a:pathLst>
          </a:custGeom>
          <a:blipFill>
            <a:blip r:embed="rId8"/>
            <a:stretch>
              <a:fillRect/>
            </a:stretch>
          </a:blipFill>
        </p:spPr>
      </p:sp>
      <p:sp>
        <p:nvSpPr>
          <p:cNvPr id="15" name="Freeform 15"/>
          <p:cNvSpPr/>
          <p:nvPr/>
        </p:nvSpPr>
        <p:spPr>
          <a:xfrm>
            <a:off x="6995160" y="9064290"/>
            <a:ext cx="599605" cy="433740"/>
          </a:xfrm>
          <a:custGeom>
            <a:avLst/>
            <a:gdLst/>
            <a:ahLst/>
            <a:cxnLst/>
            <a:rect l="l" t="t" r="r" b="b"/>
            <a:pathLst>
              <a:path w="599605" h="433740">
                <a:moveTo>
                  <a:pt x="0" y="0"/>
                </a:moveTo>
                <a:lnTo>
                  <a:pt x="599605" y="0"/>
                </a:lnTo>
                <a:lnTo>
                  <a:pt x="599605" y="433740"/>
                </a:lnTo>
                <a:lnTo>
                  <a:pt x="0" y="433740"/>
                </a:lnTo>
                <a:lnTo>
                  <a:pt x="0" y="0"/>
                </a:lnTo>
                <a:close/>
              </a:path>
            </a:pathLst>
          </a:custGeom>
          <a:blipFill>
            <a:blip r:embed="rId9"/>
            <a:stretch>
              <a:fillRect/>
            </a:stretch>
          </a:blipFill>
        </p:spPr>
      </p:sp>
      <p:sp>
        <p:nvSpPr>
          <p:cNvPr id="16" name="Freeform 16">
            <a:hlinkClick r:id="rId10" tooltip="https://reg.learningstream.com/view/cal0.aspx?ek=&amp;ref=&amp;aa=&amp;sid1=&amp;sid2=&amp;as=42&amp;wp=326&amp;tz=&amp;ms=&amp;nav=&amp;cc=&amp;cat1=&amp;cat2=&amp;cat3=&amp;aid=SWCDC&amp;rf=&amp;pn="/>
          </p:cNvPr>
          <p:cNvSpPr/>
          <p:nvPr/>
        </p:nvSpPr>
        <p:spPr>
          <a:xfrm>
            <a:off x="3223106" y="178121"/>
            <a:ext cx="1775709" cy="494979"/>
          </a:xfrm>
          <a:custGeom>
            <a:avLst/>
            <a:gdLst/>
            <a:ahLst/>
            <a:cxnLst/>
            <a:rect l="l" t="t" r="r" b="b"/>
            <a:pathLst>
              <a:path w="1775709" h="494979">
                <a:moveTo>
                  <a:pt x="0" y="0"/>
                </a:moveTo>
                <a:lnTo>
                  <a:pt x="1775709" y="0"/>
                </a:lnTo>
                <a:lnTo>
                  <a:pt x="1775709" y="494979"/>
                </a:lnTo>
                <a:lnTo>
                  <a:pt x="0" y="494979"/>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7" name="TextBox 17"/>
          <p:cNvSpPr txBox="1"/>
          <p:nvPr/>
        </p:nvSpPr>
        <p:spPr>
          <a:xfrm>
            <a:off x="5352897" y="3419457"/>
            <a:ext cx="2065422" cy="1033319"/>
          </a:xfrm>
          <a:prstGeom prst="rect">
            <a:avLst/>
          </a:prstGeom>
        </p:spPr>
        <p:txBody>
          <a:bodyPr lIns="0" tIns="0" rIns="0" bIns="0" rtlCol="0" anchor="t">
            <a:spAutoFit/>
          </a:bodyPr>
          <a:lstStyle/>
          <a:p>
            <a:pPr algn="ctr">
              <a:lnSpc>
                <a:spcPts val="3944"/>
              </a:lnSpc>
            </a:pPr>
            <a:r>
              <a:rPr lang="en-US" sz="2817">
                <a:solidFill>
                  <a:srgbClr val="332B28"/>
                </a:solidFill>
                <a:latin typeface="Univers Bold"/>
              </a:rPr>
              <a:t>Tecnología necesaria:</a:t>
            </a:r>
          </a:p>
        </p:txBody>
      </p:sp>
      <p:sp>
        <p:nvSpPr>
          <p:cNvPr id="18" name="TextBox 18"/>
          <p:cNvSpPr txBox="1"/>
          <p:nvPr/>
        </p:nvSpPr>
        <p:spPr>
          <a:xfrm>
            <a:off x="368258" y="6649086"/>
            <a:ext cx="6926704" cy="679014"/>
          </a:xfrm>
          <a:prstGeom prst="rect">
            <a:avLst/>
          </a:prstGeom>
        </p:spPr>
        <p:txBody>
          <a:bodyPr lIns="0" tIns="0" rIns="0" bIns="0" rtlCol="0" anchor="t">
            <a:spAutoFit/>
          </a:bodyPr>
          <a:lstStyle/>
          <a:p>
            <a:pPr algn="ctr">
              <a:lnSpc>
                <a:spcPts val="4924"/>
              </a:lnSpc>
              <a:spcBef>
                <a:spcPct val="0"/>
              </a:spcBef>
            </a:pPr>
            <a:r>
              <a:rPr lang="en-US" sz="3517">
                <a:solidFill>
                  <a:srgbClr val="332B28"/>
                </a:solidFill>
                <a:latin typeface="Univers Bold"/>
              </a:rPr>
              <a:t>Familias y estructuras familiares</a:t>
            </a:r>
          </a:p>
        </p:txBody>
      </p:sp>
      <p:sp>
        <p:nvSpPr>
          <p:cNvPr id="19" name="TextBox 19"/>
          <p:cNvSpPr txBox="1"/>
          <p:nvPr/>
        </p:nvSpPr>
        <p:spPr>
          <a:xfrm>
            <a:off x="4427005" y="2478476"/>
            <a:ext cx="2499699" cy="916795"/>
          </a:xfrm>
          <a:prstGeom prst="rect">
            <a:avLst/>
          </a:prstGeom>
        </p:spPr>
        <p:txBody>
          <a:bodyPr lIns="0" tIns="0" rIns="0" bIns="0" rtlCol="0" anchor="t">
            <a:spAutoFit/>
          </a:bodyPr>
          <a:lstStyle/>
          <a:p>
            <a:pPr algn="ctr">
              <a:lnSpc>
                <a:spcPts val="1857"/>
              </a:lnSpc>
            </a:pPr>
            <a:r>
              <a:rPr lang="en-US" sz="1688">
                <a:solidFill>
                  <a:srgbClr val="FFFFFF"/>
                </a:solidFill>
                <a:latin typeface="Barlow Condensed Semi-Bold"/>
              </a:rPr>
              <a:t>A su propio ritmo bajo demanda</a:t>
            </a:r>
          </a:p>
          <a:p>
            <a:pPr algn="ctr">
              <a:lnSpc>
                <a:spcPts val="1857"/>
              </a:lnSpc>
            </a:pPr>
            <a:r>
              <a:rPr lang="en-US" sz="1688">
                <a:solidFill>
                  <a:srgbClr val="FFFFFF"/>
                </a:solidFill>
                <a:latin typeface="Barlow Condensed Semi-Bold"/>
              </a:rPr>
              <a:t>.2 CEU/2 CHC $15 </a:t>
            </a:r>
          </a:p>
          <a:p>
            <a:pPr algn="ctr">
              <a:lnSpc>
                <a:spcPts val="1747"/>
              </a:lnSpc>
            </a:pPr>
            <a:r>
              <a:rPr lang="en-US" sz="1588">
                <a:solidFill>
                  <a:srgbClr val="FFFFFF"/>
                </a:solidFill>
                <a:latin typeface="Barlow Condensed Semi-Bold"/>
              </a:rPr>
              <a:t>Karen Darby</a:t>
            </a:r>
          </a:p>
          <a:p>
            <a:pPr algn="ctr">
              <a:lnSpc>
                <a:spcPts val="1857"/>
              </a:lnSpc>
            </a:pPr>
            <a:r>
              <a:rPr lang="en-US" sz="1688">
                <a:solidFill>
                  <a:srgbClr val="FFFFFF"/>
                </a:solidFill>
                <a:latin typeface="Barlow Condensed Semi-Bold"/>
              </a:rPr>
              <a:t>darby.karen@swcdcinc.org</a:t>
            </a:r>
          </a:p>
        </p:txBody>
      </p:sp>
      <p:sp>
        <p:nvSpPr>
          <p:cNvPr id="20" name="TextBox 20"/>
          <p:cNvSpPr txBox="1"/>
          <p:nvPr/>
        </p:nvSpPr>
        <p:spPr>
          <a:xfrm>
            <a:off x="4998815" y="4509926"/>
            <a:ext cx="2773585" cy="2149531"/>
          </a:xfrm>
          <a:prstGeom prst="rect">
            <a:avLst/>
          </a:prstGeom>
        </p:spPr>
        <p:txBody>
          <a:bodyPr lIns="0" tIns="0" rIns="0" bIns="0" rtlCol="0" anchor="t">
            <a:spAutoFit/>
          </a:bodyPr>
          <a:lstStyle/>
          <a:p>
            <a:pPr marL="172776" lvl="1" indent="-86388">
              <a:lnSpc>
                <a:spcPts val="976"/>
              </a:lnSpc>
              <a:buFont typeface="Arial"/>
              <a:buChar char="•"/>
            </a:pPr>
            <a:r>
              <a:rPr lang="en-US" sz="800" spc="80">
                <a:solidFill>
                  <a:srgbClr val="332B28"/>
                </a:solidFill>
                <a:latin typeface="Univers Bold"/>
              </a:rPr>
              <a:t>Dispositivo electrónico con conexión a internet.</a:t>
            </a:r>
          </a:p>
          <a:p>
            <a:pPr marL="172776" lvl="1" indent="-86388">
              <a:lnSpc>
                <a:spcPts val="976"/>
              </a:lnSpc>
              <a:buFont typeface="Arial"/>
              <a:buChar char="•"/>
            </a:pPr>
            <a:r>
              <a:rPr lang="en-US" sz="800" spc="80">
                <a:solidFill>
                  <a:srgbClr val="332B28"/>
                </a:solidFill>
                <a:latin typeface="Univers Bold"/>
              </a:rPr>
              <a:t>Dispositivo electrónico con capacidad para ver y escuchar un vídeo.</a:t>
            </a:r>
          </a:p>
          <a:p>
            <a:pPr marL="172776" lvl="1" indent="-86388">
              <a:lnSpc>
                <a:spcPts val="976"/>
              </a:lnSpc>
              <a:buFont typeface="Arial"/>
              <a:buChar char="•"/>
            </a:pPr>
            <a:r>
              <a:rPr lang="en-US" sz="800" spc="80">
                <a:solidFill>
                  <a:srgbClr val="332B28"/>
                </a:solidFill>
                <a:latin typeface="Univers Bold"/>
              </a:rPr>
              <a:t>Posibilidad de introducir una respuesta escrita</a:t>
            </a:r>
          </a:p>
          <a:p>
            <a:pPr marL="172776" lvl="1" indent="-86388">
              <a:lnSpc>
                <a:spcPts val="976"/>
              </a:lnSpc>
              <a:buFont typeface="Arial"/>
              <a:buChar char="•"/>
            </a:pPr>
            <a:r>
              <a:rPr lang="en-US" sz="800" spc="80">
                <a:solidFill>
                  <a:srgbClr val="332B28"/>
                </a:solidFill>
                <a:latin typeface="Univers Bold"/>
              </a:rPr>
              <a:t>lector PDF</a:t>
            </a:r>
          </a:p>
          <a:p>
            <a:pPr marL="172776" lvl="1" indent="-86388">
              <a:lnSpc>
                <a:spcPts val="976"/>
              </a:lnSpc>
              <a:buFont typeface="Arial"/>
              <a:buChar char="•"/>
            </a:pPr>
            <a:r>
              <a:rPr lang="en-US" sz="800" spc="80">
                <a:solidFill>
                  <a:srgbClr val="332B28"/>
                </a:solidFill>
                <a:latin typeface="Univers Bold"/>
              </a:rPr>
              <a:t>Se recomienda Internet de alta velocidad</a:t>
            </a:r>
          </a:p>
          <a:p>
            <a:pPr marL="172776" lvl="1" indent="-86388">
              <a:lnSpc>
                <a:spcPts val="976"/>
              </a:lnSpc>
              <a:buFont typeface="Arial"/>
              <a:buChar char="•"/>
            </a:pPr>
            <a:r>
              <a:rPr lang="en-US" sz="800" spc="80">
                <a:solidFill>
                  <a:srgbClr val="332B28"/>
                </a:solidFill>
                <a:latin typeface="Univers Bold"/>
              </a:rPr>
              <a:t>Chrome, Firefox o Safari recomendados como navegadores</a:t>
            </a:r>
          </a:p>
          <a:p>
            <a:pPr marL="172776" lvl="1" indent="-86388">
              <a:lnSpc>
                <a:spcPts val="976"/>
              </a:lnSpc>
              <a:buFont typeface="Arial"/>
              <a:buChar char="•"/>
            </a:pPr>
            <a:r>
              <a:rPr lang="en-US" sz="800" spc="80">
                <a:solidFill>
                  <a:srgbClr val="332B28"/>
                </a:solidFill>
                <a:latin typeface="Univers Bold"/>
              </a:rPr>
              <a:t>Capacidad para enviar/recibir correo electrónico</a:t>
            </a:r>
          </a:p>
          <a:p>
            <a:pPr marL="172776" lvl="1" indent="-86388">
              <a:lnSpc>
                <a:spcPts val="976"/>
              </a:lnSpc>
              <a:buFont typeface="Arial"/>
              <a:buChar char="•"/>
            </a:pPr>
            <a:r>
              <a:rPr lang="en-US" sz="800" spc="80">
                <a:solidFill>
                  <a:srgbClr val="332B28"/>
                </a:solidFill>
                <a:latin typeface="Univers Bold"/>
              </a:rPr>
              <a:t>Cada participante debe registrarse con una dirección de correo electrónico única.</a:t>
            </a:r>
          </a:p>
          <a:p>
            <a:pPr marL="172776" lvl="1" indent="-86388">
              <a:lnSpc>
                <a:spcPts val="976"/>
              </a:lnSpc>
              <a:buFont typeface="Arial"/>
              <a:buChar char="•"/>
            </a:pPr>
            <a:r>
              <a:rPr lang="en-US" sz="800" spc="80">
                <a:solidFill>
                  <a:srgbClr val="332B28"/>
                </a:solidFill>
                <a:latin typeface="Univers Bold"/>
              </a:rPr>
              <a:t>Las direcciones de correo electrónico no se pueden compartir</a:t>
            </a:r>
          </a:p>
        </p:txBody>
      </p:sp>
      <p:sp>
        <p:nvSpPr>
          <p:cNvPr id="21" name="TextBox 21"/>
          <p:cNvSpPr txBox="1"/>
          <p:nvPr/>
        </p:nvSpPr>
        <p:spPr>
          <a:xfrm>
            <a:off x="113051" y="7388425"/>
            <a:ext cx="7659349" cy="1892952"/>
          </a:xfrm>
          <a:prstGeom prst="rect">
            <a:avLst/>
          </a:prstGeom>
        </p:spPr>
        <p:txBody>
          <a:bodyPr lIns="0" tIns="0" rIns="0" bIns="0" rtlCol="0" anchor="t">
            <a:spAutoFit/>
          </a:bodyPr>
          <a:lstStyle/>
          <a:p>
            <a:pPr algn="ctr">
              <a:lnSpc>
                <a:spcPts val="1231"/>
              </a:lnSpc>
              <a:spcBef>
                <a:spcPct val="0"/>
              </a:spcBef>
            </a:pPr>
            <a:r>
              <a:rPr lang="en-US" sz="1119">
                <a:solidFill>
                  <a:srgbClr val="000000"/>
                </a:solidFill>
                <a:latin typeface="Univers Bold"/>
              </a:rPr>
              <a:t>¿Cuántos tipos de familias y estructuras familiares puedes nombrar? ¿Qué tipo de estructura familiar tienes? ¿Ha cambiado con el tiempo? Considere cómo su estructura familiar puede haber cambiado con el tiempo. Piense en eso en relación con los tipos de familias y estructuras familiares que están representadas en su salón de clases año tras año. Los niños se sienten valorados cuando reconocen su familia y su estructura familiar mediante el uso de diversos materiales y actividades. Al final de este evento de aprendizaje, los participantes podrán escribir una definición de familia y evaluar su propia familia para seleccionar la estructura más adecuada ( s) que les aplica, tanto en el pasado como en el presente; y crear una actividad para que los niños puedan identificarse con una familia o estructura familiar similar a la suya.</a:t>
            </a:r>
          </a:p>
          <a:p>
            <a:pPr algn="ctr">
              <a:lnSpc>
                <a:spcPts val="1231"/>
              </a:lnSpc>
              <a:spcBef>
                <a:spcPct val="0"/>
              </a:spcBef>
            </a:pPr>
            <a:endParaRPr lang="en-US" sz="1119">
              <a:solidFill>
                <a:srgbClr val="000000"/>
              </a:solidFill>
              <a:latin typeface="Univers Bold"/>
            </a:endParaRPr>
          </a:p>
          <a:p>
            <a:pPr algn="ctr">
              <a:lnSpc>
                <a:spcPts val="1231"/>
              </a:lnSpc>
              <a:spcBef>
                <a:spcPct val="0"/>
              </a:spcBef>
            </a:pPr>
            <a:r>
              <a:rPr lang="en-US" sz="1119">
                <a:solidFill>
                  <a:srgbClr val="000000"/>
                </a:solidFill>
                <a:latin typeface="Univers Bold"/>
              </a:rPr>
              <a:t>El instructor no tiene ningún interés de propiedad en el diseño, desarrollo o comercialización de este evento de aprendizaje.</a:t>
            </a:r>
          </a:p>
        </p:txBody>
      </p:sp>
      <p:sp>
        <p:nvSpPr>
          <p:cNvPr id="22" name="TextBox 22"/>
          <p:cNvSpPr txBox="1"/>
          <p:nvPr/>
        </p:nvSpPr>
        <p:spPr>
          <a:xfrm>
            <a:off x="4607968" y="251572"/>
            <a:ext cx="3130884" cy="1669033"/>
          </a:xfrm>
          <a:prstGeom prst="rect">
            <a:avLst/>
          </a:prstGeom>
        </p:spPr>
        <p:txBody>
          <a:bodyPr lIns="0" tIns="0" rIns="0" bIns="0" rtlCol="0" anchor="t">
            <a:spAutoFit/>
          </a:bodyPr>
          <a:lstStyle/>
          <a:p>
            <a:pPr algn="ctr">
              <a:lnSpc>
                <a:spcPts val="4506"/>
              </a:lnSpc>
            </a:pPr>
            <a:r>
              <a:rPr lang="en-US" sz="3218">
                <a:solidFill>
                  <a:srgbClr val="0D1DF2"/>
                </a:solidFill>
                <a:latin typeface="Abril Fatface"/>
              </a:rPr>
              <a:t>Inserte el logotipo de la agencia aquí</a:t>
            </a:r>
          </a:p>
        </p:txBody>
      </p:sp>
      <p:pic>
        <p:nvPicPr>
          <p:cNvPr id="23" name="Picture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37994" y="76200"/>
            <a:ext cx="2656772" cy="231068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503</Words>
  <Application>Microsoft Office PowerPoint</Application>
  <PresentationFormat>Custom</PresentationFormat>
  <Paragraphs>43</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Abril Fatface</vt:lpstr>
      <vt:lpstr>Univers Bold</vt:lpstr>
      <vt:lpstr>Barlow Condensed</vt:lpstr>
      <vt:lpstr>Calibri</vt:lpstr>
      <vt:lpstr>Barlow Condensed Semi-Bold</vt:lpstr>
      <vt:lpstr>Arial</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Customizable Families &amp; Family Structures Flyer</dc:title>
  <dc:creator>Karen Darby</dc:creator>
  <cp:lastModifiedBy>Taundra White</cp:lastModifiedBy>
  <cp:revision>3</cp:revision>
  <dcterms:created xsi:type="dcterms:W3CDTF">2006-08-16T00:00:00Z</dcterms:created>
  <dcterms:modified xsi:type="dcterms:W3CDTF">2023-10-23T18:11:04Z</dcterms:modified>
  <dc:identifier>DAFw_ED08ro</dc:identifier>
</cp:coreProperties>
</file>